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2"/>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0" r:id="rId33"/>
    <p:sldId id="542" r:id="rId34"/>
    <p:sldId id="543" r:id="rId35"/>
    <p:sldId id="544" r:id="rId36"/>
    <p:sldId id="547" r:id="rId37"/>
    <p:sldId id="548" r:id="rId38"/>
    <p:sldId id="549" r:id="rId39"/>
    <p:sldId id="550" r:id="rId40"/>
    <p:sldId id="551" r:id="rId41"/>
    <p:sldId id="552" r:id="rId42"/>
    <p:sldId id="380" r:id="rId43"/>
    <p:sldId id="553" r:id="rId44"/>
    <p:sldId id="488" r:id="rId45"/>
    <p:sldId id="564" r:id="rId46"/>
    <p:sldId id="487" r:id="rId47"/>
    <p:sldId id="565" r:id="rId48"/>
    <p:sldId id="566" r:id="rId49"/>
    <p:sldId id="491" r:id="rId50"/>
    <p:sldId id="493" r:id="rId51"/>
    <p:sldId id="494" r:id="rId52"/>
    <p:sldId id="496" r:id="rId53"/>
    <p:sldId id="500" r:id="rId54"/>
    <p:sldId id="506" r:id="rId55"/>
    <p:sldId id="567" r:id="rId56"/>
    <p:sldId id="498" r:id="rId57"/>
    <p:sldId id="502" r:id="rId58"/>
    <p:sldId id="501" r:id="rId59"/>
    <p:sldId id="505" r:id="rId60"/>
    <p:sldId id="507" r:id="rId61"/>
    <p:sldId id="508" r:id="rId62"/>
    <p:sldId id="570" r:id="rId63"/>
    <p:sldId id="569" r:id="rId64"/>
    <p:sldId id="571" r:id="rId65"/>
    <p:sldId id="572" r:id="rId66"/>
    <p:sldId id="573" r:id="rId67"/>
    <p:sldId id="554" r:id="rId68"/>
    <p:sldId id="578" r:id="rId69"/>
    <p:sldId id="579" r:id="rId70"/>
    <p:sldId id="580" r:id="rId71"/>
    <p:sldId id="577" r:id="rId72"/>
    <p:sldId id="521" r:id="rId73"/>
    <p:sldId id="524" r:id="rId74"/>
    <p:sldId id="522" r:id="rId75"/>
    <p:sldId id="555" r:id="rId76"/>
    <p:sldId id="557" r:id="rId77"/>
    <p:sldId id="558" r:id="rId78"/>
    <p:sldId id="561" r:id="rId79"/>
    <p:sldId id="562" r:id="rId80"/>
    <p:sldId id="576" r:id="rId81"/>
    <p:sldId id="352" r:id="rId82"/>
    <p:sldId id="574" r:id="rId83"/>
    <p:sldId id="575"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440" r:id="rId97"/>
    <p:sldId id="432" r:id="rId98"/>
    <p:sldId id="450" r:id="rId99"/>
    <p:sldId id="451" r:id="rId100"/>
    <p:sldId id="593" r:id="rId101"/>
    <p:sldId id="594" r:id="rId102"/>
    <p:sldId id="595" r:id="rId103"/>
    <p:sldId id="596" r:id="rId104"/>
    <p:sldId id="597" r:id="rId105"/>
    <p:sldId id="598" r:id="rId106"/>
    <p:sldId id="599" r:id="rId107"/>
    <p:sldId id="447" r:id="rId108"/>
    <p:sldId id="601" r:id="rId109"/>
    <p:sldId id="456" r:id="rId110"/>
    <p:sldId id="602" r:id="rId111"/>
    <p:sldId id="603" r:id="rId112"/>
    <p:sldId id="610" r:id="rId113"/>
    <p:sldId id="445" r:id="rId114"/>
    <p:sldId id="604" r:id="rId115"/>
    <p:sldId id="605" r:id="rId116"/>
    <p:sldId id="600" r:id="rId117"/>
    <p:sldId id="606" r:id="rId118"/>
    <p:sldId id="607" r:id="rId119"/>
    <p:sldId id="608" r:id="rId120"/>
    <p:sldId id="609"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xmlns="">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05451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8676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16106124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a:p>
                <a:r>
                  <a:rPr lang="en-US" dirty="0"/>
                  <a:t>Our uncertainty about the size of the parameter space rules out any standard sampling implementations (e.g., Metropolis-Hastings, importance sampling, etc.).</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b="-2907"/>
                </a:stretch>
              </a:blipFill>
            </p:spPr>
            <p:txBody>
              <a:bodyPr/>
              <a:lstStyle/>
              <a:p>
                <a:r>
                  <a:rPr lang="en-US">
                    <a:noFill/>
                  </a:rPr>
                  <a:t> </a:t>
                </a:r>
              </a:p>
            </p:txBody>
          </p:sp>
        </mc:Fallback>
      </mc:AlternateContent>
    </p:spTree>
    <p:extLst>
      <p:ext uri="{BB962C8B-B14F-4D97-AF65-F5344CB8AC3E}">
        <p14:creationId xmlns:p14="http://schemas.microsoft.com/office/powerpoint/2010/main" val="1881980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pPr marL="0" indent="0">
              <a:buNone/>
            </a:pPr>
            <a:endParaRPr lang="en-US" dirty="0"/>
          </a:p>
        </p:txBody>
      </p:sp>
    </p:spTree>
    <p:extLst>
      <p:ext uri="{BB962C8B-B14F-4D97-AF65-F5344CB8AC3E}">
        <p14:creationId xmlns:p14="http://schemas.microsoft.com/office/powerpoint/2010/main" val="647396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pPr marL="0" indent="0">
              <a:buNone/>
            </a:pPr>
            <a:endParaRPr lang="en-US" dirty="0"/>
          </a:p>
        </p:txBody>
      </p:sp>
    </p:spTree>
    <p:extLst>
      <p:ext uri="{BB962C8B-B14F-4D97-AF65-F5344CB8AC3E}">
        <p14:creationId xmlns:p14="http://schemas.microsoft.com/office/powerpoint/2010/main" val="1009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r>
              <a:rPr lang="en-US" dirty="0"/>
              <a:t>As demonstrated in the original RJMCMC paper, this makes it perfect for multiple changepoint problems where the number of changepoints (i.e., partition points) vary. </a:t>
            </a:r>
          </a:p>
          <a:p>
            <a:pPr marL="0" indent="0">
              <a:buNone/>
            </a:pPr>
            <a:endParaRPr lang="en-US" dirty="0"/>
          </a:p>
        </p:txBody>
      </p:sp>
    </p:spTree>
    <p:extLst>
      <p:ext uri="{BB962C8B-B14F-4D97-AF65-F5344CB8AC3E}">
        <p14:creationId xmlns:p14="http://schemas.microsoft.com/office/powerpoint/2010/main" val="1965369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r>
                  <a:rPr lang="en-US" dirty="0"/>
                  <a:t> (This distribution depends on which </a:t>
                </a:r>
                <a14:m>
                  <m:oMath xmlns:m="http://schemas.openxmlformats.org/officeDocument/2006/math">
                    <m:r>
                      <a:rPr lang="en-US" b="0" i="1" smtClean="0">
                        <a:latin typeface="Cambria Math" panose="02040503050406030204" pitchFamily="18" charset="0"/>
                      </a:rPr>
                      <m:t>𝑚</m:t>
                    </m:r>
                  </m:oMath>
                </a14:m>
                <a:r>
                  <a:rPr lang="en-US" dirty="0"/>
                  <a:t> was sampled).</a:t>
                </a:r>
              </a:p>
            </p:txBody>
          </p:sp>
        </mc:Choice>
        <mc:Fallback>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r="-1448"/>
                </a:stretch>
              </a:blipFill>
            </p:spPr>
            <p:txBody>
              <a:bodyPr/>
              <a:lstStyle/>
              <a:p>
                <a:r>
                  <a:rPr lang="en-US">
                    <a:noFill/>
                  </a:rPr>
                  <a:t> </a:t>
                </a:r>
              </a:p>
            </p:txBody>
          </p:sp>
        </mc:Fallback>
      </mc:AlternateContent>
    </p:spTree>
    <p:extLst>
      <p:ext uri="{BB962C8B-B14F-4D97-AF65-F5344CB8AC3E}">
        <p14:creationId xmlns:p14="http://schemas.microsoft.com/office/powerpoint/2010/main" val="19191682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p:txBody>
          </p:sp>
        </mc:Choice>
        <mc:Fallback>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p:txBody>
          </p:sp>
        </mc:Choice>
        <mc:Fallback>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26058949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≤0.9</m:t>
                    </m:r>
                  </m:oMath>
                </a14:m>
                <a:r>
                  <a:rPr lang="en-US" dirty="0"/>
                  <a:t> for all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oMath>
                </a14:m>
                <a:r>
                  <a:rPr lang="en-US" dirty="0"/>
                  <a:t> (i.e., detailed balance in terms of </a:t>
                </a:r>
                <a14:m>
                  <m:oMath xmlns:m="http://schemas.openxmlformats.org/officeDocument/2006/math">
                    <m:r>
                      <a:rPr lang="en-US" b="0" i="1" smtClean="0">
                        <a:latin typeface="Cambria Math" panose="02040503050406030204" pitchFamily="18" charset="0"/>
                      </a:rPr>
                      <m:t>𝑤</m:t>
                    </m:r>
                  </m:oMath>
                </a14:m>
                <a:r>
                  <a:rPr lang="en-US" dirty="0"/>
                  <a:t>).</a:t>
                </a:r>
              </a:p>
            </p:txBody>
          </p:sp>
        </mc:Choice>
        <mc:Fallback>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r="-844"/>
                </a:stretch>
              </a:blipFill>
            </p:spPr>
            <p:txBody>
              <a:bodyPr/>
              <a:lstStyle/>
              <a:p>
                <a:r>
                  <a:rPr lang="en-US">
                    <a:noFill/>
                  </a:rPr>
                  <a:t> </a:t>
                </a:r>
              </a:p>
            </p:txBody>
          </p:sp>
        </mc:Fallback>
      </mc:AlternateContent>
    </p:spTree>
    <p:extLst>
      <p:ext uri="{BB962C8B-B14F-4D97-AF65-F5344CB8AC3E}">
        <p14:creationId xmlns:p14="http://schemas.microsoft.com/office/powerpoint/2010/main" val="17163699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DEC7-1FAE-715C-87A7-2A16EBF7ADC4}"/>
              </a:ext>
            </a:extLst>
          </p:cNvPr>
          <p:cNvSpPr>
            <a:spLocks noGrp="1"/>
          </p:cNvSpPr>
          <p:nvPr>
            <p:ph type="title"/>
          </p:nvPr>
        </p:nvSpPr>
        <p:spPr/>
        <p:txBody>
          <a:bodyPr/>
          <a:lstStyle/>
          <a:p>
            <a:r>
              <a:rPr lang="en-US" dirty="0"/>
              <a:t>Computing c</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1EC443-FF9F-0E77-CBAC-8B0178515089}"/>
                  </a:ext>
                </a:extLst>
              </p:cNvPr>
              <p:cNvSpPr>
                <a:spLocks noGrp="1"/>
              </p:cNvSpPr>
              <p:nvPr>
                <p:ph idx="1"/>
              </p:nvPr>
            </p:nvSpPr>
            <p:spPr/>
            <p:txBody>
              <a:bodyPr/>
              <a:lstStyle/>
              <a:p>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0.9(</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0.9</m:t>
                        </m:r>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−1</m:t>
                        </m:r>
                      </m:den>
                    </m:f>
                  </m:oMath>
                </a14:m>
                <a:endParaRPr lang="en-US" dirty="0"/>
              </a:p>
              <a:p>
                <a:endParaRPr lang="en-US" dirty="0"/>
              </a:p>
            </p:txBody>
          </p:sp>
        </mc:Choice>
        <mc:Fallback>
          <p:sp>
            <p:nvSpPr>
              <p:cNvPr id="3" name="Content Placeholder 2">
                <a:extLst>
                  <a:ext uri="{FF2B5EF4-FFF2-40B4-BE49-F238E27FC236}">
                    <a16:creationId xmlns:a16="http://schemas.microsoft.com/office/drawing/2014/main" id="{5E1EC443-FF9F-0E77-CBAC-8B017851508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24006017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p:txBody>
          </p:sp>
        </mc:Choice>
        <mc:Fallback>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4193912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𝑗</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oMath>
                </a14:m>
                <a:endParaRPr lang="en-US" dirty="0"/>
              </a:p>
            </p:txBody>
          </p:sp>
        </mc:Choice>
        <mc:Fallback>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BB480E3-ABA2-D736-DCBE-B053A8B5B78E}"/>
                  </a:ext>
                </a:extLst>
              </p:cNvPr>
              <p:cNvSpPr txBox="1"/>
              <p:nvPr/>
            </p:nvSpPr>
            <p:spPr>
              <a:xfrm>
                <a:off x="544531" y="3666971"/>
                <a:ext cx="10202238" cy="1419684"/>
              </a:xfrm>
              <a:prstGeom prst="rect">
                <a:avLst/>
              </a:prstGeom>
              <a:noFill/>
            </p:spPr>
            <p:txBody>
              <a:bodyPr wrap="square" rtlCol="0">
                <a:spAutoFit/>
              </a:bodyPr>
              <a:lstStyle/>
              <a:p>
                <a:r>
                  <a:rPr lang="en-US" sz="2800" dirty="0"/>
                  <a:t>Step 2 excludes the transitions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to ensure there are no overlapping partition points. Additionally,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0</m:t>
                        </m:r>
                      </m:sub>
                    </m:sSub>
                  </m:oMath>
                </a14:m>
                <a:r>
                  <a:rPr lang="en-US" sz="2800" dirty="0"/>
                  <a:t> can be considered a dummy partition before the first transition. </a:t>
                </a:r>
              </a:p>
            </p:txBody>
          </p:sp>
        </mc:Choice>
        <mc:Fallback>
          <p:sp>
            <p:nvSpPr>
              <p:cNvPr id="4" name="TextBox 3">
                <a:extLst>
                  <a:ext uri="{FF2B5EF4-FFF2-40B4-BE49-F238E27FC236}">
                    <a16:creationId xmlns:a16="http://schemas.microsoft.com/office/drawing/2014/main" id="{1BB480E3-ABA2-D736-DCBE-B053A8B5B78E}"/>
                  </a:ext>
                </a:extLst>
              </p:cNvPr>
              <p:cNvSpPr txBox="1">
                <a:spLocks noRot="1" noChangeAspect="1" noMove="1" noResize="1" noEditPoints="1" noAdjustHandles="1" noChangeArrowheads="1" noChangeShapeType="1" noTextEdit="1"/>
              </p:cNvSpPr>
              <p:nvPr/>
            </p:nvSpPr>
            <p:spPr>
              <a:xfrm>
                <a:off x="544531" y="3666971"/>
                <a:ext cx="10202238" cy="1419684"/>
              </a:xfrm>
              <a:prstGeom prst="rect">
                <a:avLst/>
              </a:prstGeom>
              <a:blipFill>
                <a:blip r:embed="rId3"/>
                <a:stretch>
                  <a:fillRect l="-1242" t="-3540" b="-10619"/>
                </a:stretch>
              </a:blipFill>
            </p:spPr>
            <p:txBody>
              <a:bodyPr/>
              <a:lstStyle/>
              <a:p>
                <a:r>
                  <a:rPr lang="en-US">
                    <a:noFill/>
                  </a:rPr>
                  <a:t> </a:t>
                </a:r>
              </a:p>
            </p:txBody>
          </p:sp>
        </mc:Fallback>
      </mc:AlternateContent>
    </p:spTree>
    <p:extLst>
      <p:ext uri="{BB962C8B-B14F-4D97-AF65-F5344CB8AC3E}">
        <p14:creationId xmlns:p14="http://schemas.microsoft.com/office/powerpoint/2010/main" val="1743588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Position Change Acceptance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e>
                                      </m:d>
                                    </m:e>
                                  </m:d>
                                </m:e>
                              </m:func>
                            </m:e>
                          </m:d>
                        </m:e>
                      </m:func>
                    </m:oMath>
                  </m:oMathPara>
                </a14:m>
                <a:endParaRPr lang="en-US" dirty="0"/>
              </a:p>
            </p:txBody>
          </p:sp>
        </mc:Choice>
        <mc:Fallback>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5D46F11-0B1D-67F1-2109-4DC3F7069371}"/>
                  </a:ext>
                </a:extLst>
              </p:cNvPr>
              <p:cNvSpPr txBox="1"/>
              <p:nvPr/>
            </p:nvSpPr>
            <p:spPr>
              <a:xfrm>
                <a:off x="544531" y="3666971"/>
                <a:ext cx="10202238" cy="954107"/>
              </a:xfrm>
              <a:prstGeom prst="rect">
                <a:avLst/>
              </a:prstGeom>
              <a:noFill/>
            </p:spPr>
            <p:txBody>
              <a:bodyPr wrap="square" rtlCol="0">
                <a:spAutoFit/>
              </a:bodyPr>
              <a:lstStyle/>
              <a:p>
                <a:r>
                  <a:rPr lang="en-US" sz="2800" dirty="0"/>
                  <a:t>All other ratios end up being canceled out. Additionally,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𝑤</m:t>
                    </m:r>
                  </m:oMath>
                </a14:m>
                <a:r>
                  <a:rPr lang="en-US" sz="2800" dirty="0"/>
                  <a:t> in this case.  </a:t>
                </a:r>
              </a:p>
            </p:txBody>
          </p:sp>
        </mc:Choice>
        <mc:Fallback>
          <p:sp>
            <p:nvSpPr>
              <p:cNvPr id="6" name="TextBox 5">
                <a:extLst>
                  <a:ext uri="{FF2B5EF4-FFF2-40B4-BE49-F238E27FC236}">
                    <a16:creationId xmlns:a16="http://schemas.microsoft.com/office/drawing/2014/main" id="{35D46F11-0B1D-67F1-2109-4DC3F7069371}"/>
                  </a:ext>
                </a:extLst>
              </p:cNvPr>
              <p:cNvSpPr txBox="1">
                <a:spLocks noRot="1" noChangeAspect="1" noMove="1" noResize="1" noEditPoints="1" noAdjustHandles="1" noChangeArrowheads="1" noChangeShapeType="1" noTextEdit="1"/>
              </p:cNvSpPr>
              <p:nvPr/>
            </p:nvSpPr>
            <p:spPr>
              <a:xfrm>
                <a:off x="544531" y="3666971"/>
                <a:ext cx="10202238" cy="954107"/>
              </a:xfrm>
              <a:prstGeom prst="rect">
                <a:avLst/>
              </a:prstGeom>
              <a:blipFill>
                <a:blip r:embed="rId3"/>
                <a:stretch>
                  <a:fillRect l="-1242" t="-6579" b="-17105"/>
                </a:stretch>
              </a:blipFill>
            </p:spPr>
            <p:txBody>
              <a:bodyPr/>
              <a:lstStyle/>
              <a:p>
                <a:r>
                  <a:rPr lang="en-US">
                    <a:noFill/>
                  </a:rPr>
                  <a:t> </a:t>
                </a:r>
              </a:p>
            </p:txBody>
          </p:sp>
        </mc:Fallback>
      </mc:AlternateContent>
    </p:spTree>
    <p:extLst>
      <p:ext uri="{BB962C8B-B14F-4D97-AF65-F5344CB8AC3E}">
        <p14:creationId xmlns:p14="http://schemas.microsoft.com/office/powerpoint/2010/main" val="759086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Add Partition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1073114"/>
              </a:xfrm>
              <a:prstGeom prst="rect">
                <a:avLst/>
              </a:prstGeom>
              <a:noFill/>
            </p:spPr>
            <p:txBody>
              <a:bodyPr wrap="square" rtlCol="0">
                <a:spAutoFit/>
              </a:bodyPr>
              <a:lstStyle/>
              <a:p>
                <a:r>
                  <a:rPr lang="en-US" sz="2800" dirty="0"/>
                  <a:t>For some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𝑤</m:t>
                    </m:r>
                    <m:r>
                      <a:rPr lang="en-US" sz="2800" b="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=1</m:t>
                    </m:r>
                  </m:oMath>
                </a14:m>
                <a:r>
                  <a:rPr lang="en-US" sz="2800" dirty="0"/>
                  <a:t>. If accepted,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+2</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1073114"/>
              </a:xfrm>
              <a:prstGeom prst="rect">
                <a:avLst/>
              </a:prstGeom>
              <a:blipFill>
                <a:blip r:embed="rId3"/>
                <a:stretch>
                  <a:fillRect l="-1242" t="-3488" b="-9302"/>
                </a:stretch>
              </a:blipFill>
            </p:spPr>
            <p:txBody>
              <a:bodyPr/>
              <a:lstStyle/>
              <a:p>
                <a:r>
                  <a:rPr lang="en-US">
                    <a:noFill/>
                  </a:rPr>
                  <a:t> </a:t>
                </a:r>
              </a:p>
            </p:txBody>
          </p:sp>
        </mc:Fallback>
      </mc:AlternateContent>
    </p:spTree>
    <p:extLst>
      <p:ext uri="{BB962C8B-B14F-4D97-AF65-F5344CB8AC3E}">
        <p14:creationId xmlns:p14="http://schemas.microsoft.com/office/powerpoint/2010/main" val="39212542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Add Partition Acceptance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e>
                                  </m:d>
                                </m:e>
                              </m:func>
                            </m:e>
                          </m:d>
                        </m:e>
                      </m:func>
                    </m:oMath>
                  </m:oMathPara>
                </a14:m>
                <a:endParaRPr lang="en-US" dirty="0"/>
              </a:p>
            </p:txBody>
          </p:sp>
        </mc:Choice>
        <mc:Fallback>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t="-29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5D46F11-0B1D-67F1-2109-4DC3F7069371}"/>
              </a:ext>
            </a:extLst>
          </p:cNvPr>
          <p:cNvSpPr txBox="1"/>
          <p:nvPr/>
        </p:nvSpPr>
        <p:spPr>
          <a:xfrm>
            <a:off x="544531" y="3666971"/>
            <a:ext cx="10202238" cy="1815882"/>
          </a:xfrm>
          <a:prstGeom prst="rect">
            <a:avLst/>
          </a:prstGeom>
          <a:noFill/>
        </p:spPr>
        <p:txBody>
          <a:bodyPr wrap="square" rtlCol="0">
            <a:spAutoFit/>
          </a:bodyPr>
          <a:lstStyle/>
          <a:p>
            <a:r>
              <a:rPr lang="en-US" sz="2800" dirty="0"/>
              <a:t>Since no new parameters are generated by an indirect consequence of increasing the dimension of the parameter space (i.e., all new parameters are sampled directly from the proposal distribution), then no Jacobian ratio is needed.  </a:t>
            </a:r>
          </a:p>
        </p:txBody>
      </p:sp>
    </p:spTree>
    <p:extLst>
      <p:ext uri="{BB962C8B-B14F-4D97-AF65-F5344CB8AC3E}">
        <p14:creationId xmlns:p14="http://schemas.microsoft.com/office/powerpoint/2010/main" val="2207525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Delete Partition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r>
                      <a:rPr lang="en-US" i="1">
                        <a:latin typeface="Cambria Math" panose="02040503050406030204" pitchFamily="18" charset="0"/>
                      </a:rPr>
                      <m:t>]</m:t>
                    </m:r>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2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572273"/>
              </a:xfrm>
              <a:prstGeom prst="rect">
                <a:avLst/>
              </a:prstGeom>
              <a:noFill/>
            </p:spPr>
            <p:txBody>
              <a:bodyPr wrap="square" rtlCol="0">
                <a:spAutoFit/>
              </a:bodyPr>
              <a:lstStyle/>
              <a:p>
                <a:r>
                  <a:rPr lang="en-US" sz="2800" dirty="0"/>
                  <a:t>If accepted,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572273"/>
              </a:xfrm>
              <a:prstGeom prst="rect">
                <a:avLst/>
              </a:prstGeom>
              <a:blipFill>
                <a:blip r:embed="rId3"/>
                <a:stretch>
                  <a:fillRect l="-1242" t="-8696" b="-21739"/>
                </a:stretch>
              </a:blipFill>
            </p:spPr>
            <p:txBody>
              <a:bodyPr/>
              <a:lstStyle/>
              <a:p>
                <a:r>
                  <a:rPr lang="en-US">
                    <a:noFill/>
                  </a:rPr>
                  <a:t> </a:t>
                </a:r>
              </a:p>
            </p:txBody>
          </p:sp>
        </mc:Fallback>
      </mc:AlternateContent>
    </p:spTree>
    <p:extLst>
      <p:ext uri="{BB962C8B-B14F-4D97-AF65-F5344CB8AC3E}">
        <p14:creationId xmlns:p14="http://schemas.microsoft.com/office/powerpoint/2010/main" val="418622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Delete Partition Acceptance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rPr>
                                        <m:t>𝑤</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r>
                                            <a:rPr lang="en-US" b="0" i="1" smtClean="0">
                                              <a:latin typeface="Cambria Math" panose="02040503050406030204" pitchFamily="18" charset="0"/>
                                            </a:rPr>
                                            <m:t>−1</m:t>
                                          </m:r>
                                        </m:sub>
                                      </m:sSub>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1</m:t>
                                          </m:r>
                                        </m:e>
                                      </m:d>
                                    </m:e>
                                  </m:d>
                                </m:e>
                              </m:func>
                            </m:e>
                          </m:d>
                        </m:e>
                      </m:func>
                    </m:oMath>
                  </m:oMathPara>
                </a14:m>
                <a:endParaRPr lang="en-US" dirty="0"/>
              </a:p>
            </p:txBody>
          </p:sp>
        </mc:Choice>
        <mc:Fallback>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t="-291"/>
                </a:stretch>
              </a:blipFill>
            </p:spPr>
            <p:txBody>
              <a:bodyPr/>
              <a:lstStyle/>
              <a:p>
                <a:r>
                  <a:rPr lang="en-US">
                    <a:noFill/>
                  </a:rPr>
                  <a:t> </a:t>
                </a:r>
              </a:p>
            </p:txBody>
          </p:sp>
        </mc:Fallback>
      </mc:AlternateContent>
    </p:spTree>
    <p:extLst>
      <p:ext uri="{BB962C8B-B14F-4D97-AF65-F5344CB8AC3E}">
        <p14:creationId xmlns:p14="http://schemas.microsoft.com/office/powerpoint/2010/main" val="1129777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xmlns="">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8903"/>
            <a:ext cx="11576359" cy="13055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97689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3"/>
                <a:stretch>
                  <a:fillRect l="-957" t="-2358"/>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1512737"/>
            <a:ext cx="8997539" cy="3983938"/>
          </a:xfrm>
          <a:prstGeom prst="rect">
            <a:avLst/>
          </a:prstGeom>
        </p:spPr>
      </p:pic>
    </p:spTree>
    <p:extLst>
      <p:ext uri="{BB962C8B-B14F-4D97-AF65-F5344CB8AC3E}">
        <p14:creationId xmlns:p14="http://schemas.microsoft.com/office/powerpoint/2010/main" val="259003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063406" y="1639121"/>
            <a:ext cx="10987191" cy="3703441"/>
          </a:xfrm>
          <a:prstGeom prst="rect">
            <a:avLst/>
          </a:prstGeom>
        </p:spPr>
      </p:pic>
    </p:spTree>
    <p:extLst>
      <p:ext uri="{BB962C8B-B14F-4D97-AF65-F5344CB8AC3E}">
        <p14:creationId xmlns:p14="http://schemas.microsoft.com/office/powerpoint/2010/main" val="11258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p:spTree>
    <p:extLst>
      <p:ext uri="{BB962C8B-B14F-4D97-AF65-F5344CB8AC3E}">
        <p14:creationId xmlns:p14="http://schemas.microsoft.com/office/powerpoint/2010/main" val="68253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xmlns="">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53757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Tree>
    <p:extLst>
      <p:ext uri="{BB962C8B-B14F-4D97-AF65-F5344CB8AC3E}">
        <p14:creationId xmlns:p14="http://schemas.microsoft.com/office/powerpoint/2010/main" val="42099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spTree>
    <p:extLst>
      <p:ext uri="{BB962C8B-B14F-4D97-AF65-F5344CB8AC3E}">
        <p14:creationId xmlns:p14="http://schemas.microsoft.com/office/powerpoint/2010/main" val="89731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spTree>
    <p:extLst>
      <p:ext uri="{BB962C8B-B14F-4D97-AF65-F5344CB8AC3E}">
        <p14:creationId xmlns:p14="http://schemas.microsoft.com/office/powerpoint/2010/main" val="219825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xmlns="">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Tree>
    <p:extLst>
      <p:ext uri="{BB962C8B-B14F-4D97-AF65-F5344CB8AC3E}">
        <p14:creationId xmlns:p14="http://schemas.microsoft.com/office/powerpoint/2010/main" val="10309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spTree>
    <p:extLst>
      <p:ext uri="{BB962C8B-B14F-4D97-AF65-F5344CB8AC3E}">
        <p14:creationId xmlns:p14="http://schemas.microsoft.com/office/powerpoint/2010/main" val="340721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rcRect/>
          <a:stretch/>
        </p:blipFill>
        <p:spPr>
          <a:xfrm>
            <a:off x="1757737" y="1987793"/>
            <a:ext cx="7772400" cy="661480"/>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oMath>
                </a14:m>
                <a:r>
                  <a:rPr lang="en-US" dirty="0"/>
                  <a:t>.    </a:t>
                </a:r>
              </a:p>
            </p:txBody>
          </p:sp>
        </mc:Choice>
        <mc:Fallback>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r>
                  <a:rPr lang="en-US" dirty="0"/>
                  <a:t> under the constraint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p:txBody>
          </p:sp>
        </mc:Choice>
        <mc:Fallback>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86454" y="1984382"/>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oMath>
                </a14:m>
                <a:r>
                  <a:rPr lang="en-US" dirty="0"/>
                  <a:t> are distributed as the order statistics from </a:t>
                </a:r>
                <a14:m>
                  <m:oMath xmlns:m="http://schemas.openxmlformats.org/officeDocument/2006/math">
                    <m:r>
                      <a:rPr lang="en-US" b="0" i="1" smtClean="0">
                        <a:latin typeface="Cambria Math" panose="02040503050406030204" pitchFamily="18" charset="0"/>
                      </a:rPr>
                      <m:t>𝑤</m:t>
                    </m:r>
                  </m:oMath>
                </a14:m>
                <a:r>
                  <a:rPr lang="en-US" dirty="0"/>
                  <a:t> points sampled uniformly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 without repetition.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e>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8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822039" y="200493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66314</TotalTime>
  <Words>6501</Words>
  <Application>Microsoft Macintosh PowerPoint</Application>
  <PresentationFormat>Widescreen</PresentationFormat>
  <Paragraphs>1183</Paragraphs>
  <Slides>120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vt:lpstr>
      <vt:lpstr>Posterior Distribution of s_w and w</vt:lpstr>
      <vt:lpstr>Prior of w</vt:lpstr>
      <vt:lpstr>Prior of s_w |w</vt:lpstr>
      <vt:lpstr>Computing P(s_w,w|D)</vt:lpstr>
      <vt:lpstr>Computing P(s_w,w|D)</vt:lpstr>
      <vt:lpstr>Computing P(s_w,w|D)</vt:lpstr>
      <vt:lpstr>Computing P(s_w,w|D)</vt:lpstr>
      <vt:lpstr>Reversible Jump Markov Chain Monte Carlo</vt:lpstr>
      <vt:lpstr>Reversible Jump Markov Chain Monte Carlo</vt:lpstr>
      <vt:lpstr>Reversible Jump Markov Chain Monte Carlo</vt:lpstr>
      <vt:lpstr>RJMCMC Proposal Distribution</vt:lpstr>
      <vt:lpstr>RJMCMC Proposal Distribution</vt:lpstr>
      <vt:lpstr>Other Assumptions and Constraints on the Proposal Distribution</vt:lpstr>
      <vt:lpstr>Other Assumptions and Constraints on the Proposal Distribution</vt:lpstr>
      <vt:lpstr>Other Assumptions and Constraints on the Proposal Distribution</vt:lpstr>
      <vt:lpstr>Computing c</vt:lpstr>
      <vt:lpstr>RJMCMC Position Change</vt:lpstr>
      <vt:lpstr>RJMCMC Position Change</vt:lpstr>
      <vt:lpstr>RJMCMC Position Change</vt:lpstr>
      <vt:lpstr>Position Change Acceptance Probability</vt:lpstr>
      <vt:lpstr>RJMCMC Add Partition</vt:lpstr>
      <vt:lpstr>Add Partition Acceptance Probability</vt:lpstr>
      <vt:lpstr>RJMCMC Delete Partition</vt:lpstr>
      <vt:lpstr>Delete Partition Acceptance Probability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Champlin, Loren M - (champlin)</cp:lastModifiedBy>
  <cp:revision>78</cp:revision>
  <dcterms:created xsi:type="dcterms:W3CDTF">2024-01-12T20:35:25Z</dcterms:created>
  <dcterms:modified xsi:type="dcterms:W3CDTF">2024-03-19T21:16:10Z</dcterms:modified>
</cp:coreProperties>
</file>